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71" r:id="rId4"/>
    <p:sldId id="257" r:id="rId5"/>
    <p:sldId id="270" r:id="rId6"/>
    <p:sldId id="259" r:id="rId7"/>
    <p:sldId id="261" r:id="rId8"/>
    <p:sldId id="262" r:id="rId9"/>
    <p:sldId id="268" r:id="rId10"/>
    <p:sldId id="269" r:id="rId11"/>
    <p:sldId id="263" r:id="rId12"/>
    <p:sldId id="264" r:id="rId13"/>
    <p:sldId id="265"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345537-D431-44D8-A2AF-DF5094151BC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10CC9D-1640-480C-95D2-8770533CC1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72B7779-654D-4BD7-BEEB-CF8DD7F058B8}"/>
              </a:ext>
            </a:extLst>
          </p:cNvPr>
          <p:cNvSpPr>
            <a:spLocks noGrp="1"/>
          </p:cNvSpPr>
          <p:nvPr>
            <p:ph type="dt" sz="half" idx="10"/>
          </p:nvPr>
        </p:nvSpPr>
        <p:spPr/>
        <p:txBody>
          <a:bodyPr/>
          <a:lstStyle/>
          <a:p>
            <a:fld id="{600866E1-F5EA-45FF-A68C-9493F4C109FF}" type="datetimeFigureOut">
              <a:rPr lang="nl-NL" smtClean="0"/>
              <a:t>18-9-2020</a:t>
            </a:fld>
            <a:endParaRPr lang="nl-NL"/>
          </a:p>
        </p:txBody>
      </p:sp>
      <p:sp>
        <p:nvSpPr>
          <p:cNvPr id="5" name="Tijdelijke aanduiding voor voettekst 4">
            <a:extLst>
              <a:ext uri="{FF2B5EF4-FFF2-40B4-BE49-F238E27FC236}">
                <a16:creationId xmlns:a16="http://schemas.microsoft.com/office/drawing/2014/main" id="{C5B3C2AE-6055-41A9-BDC4-32B84744AC3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4A45DAA-35A9-4C9D-BD6B-044FF338F219}"/>
              </a:ext>
            </a:extLst>
          </p:cNvPr>
          <p:cNvSpPr>
            <a:spLocks noGrp="1"/>
          </p:cNvSpPr>
          <p:nvPr>
            <p:ph type="sldNum" sz="quarter" idx="12"/>
          </p:nvPr>
        </p:nvSpPr>
        <p:spPr/>
        <p:txBody>
          <a:bodyPr/>
          <a:lstStyle/>
          <a:p>
            <a:fld id="{D9B5B990-3FF7-479F-8A9D-523749F79CB6}" type="slidenum">
              <a:rPr lang="nl-NL" smtClean="0"/>
              <a:t>‹nr.›</a:t>
            </a:fld>
            <a:endParaRPr lang="nl-NL"/>
          </a:p>
        </p:txBody>
      </p:sp>
    </p:spTree>
    <p:extLst>
      <p:ext uri="{BB962C8B-B14F-4D97-AF65-F5344CB8AC3E}">
        <p14:creationId xmlns:p14="http://schemas.microsoft.com/office/powerpoint/2010/main" val="385947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ED507-4B7A-4D39-B116-7761F16CEB8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626DECD-FFAD-496C-AD4D-EA597F43DA1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B7A8C4-A402-4694-BDB7-3D0D2998EBE1}"/>
              </a:ext>
            </a:extLst>
          </p:cNvPr>
          <p:cNvSpPr>
            <a:spLocks noGrp="1"/>
          </p:cNvSpPr>
          <p:nvPr>
            <p:ph type="dt" sz="half" idx="10"/>
          </p:nvPr>
        </p:nvSpPr>
        <p:spPr/>
        <p:txBody>
          <a:bodyPr/>
          <a:lstStyle/>
          <a:p>
            <a:fld id="{600866E1-F5EA-45FF-A68C-9493F4C109FF}" type="datetimeFigureOut">
              <a:rPr lang="nl-NL" smtClean="0"/>
              <a:t>18-9-2020</a:t>
            </a:fld>
            <a:endParaRPr lang="nl-NL"/>
          </a:p>
        </p:txBody>
      </p:sp>
      <p:sp>
        <p:nvSpPr>
          <p:cNvPr id="5" name="Tijdelijke aanduiding voor voettekst 4">
            <a:extLst>
              <a:ext uri="{FF2B5EF4-FFF2-40B4-BE49-F238E27FC236}">
                <a16:creationId xmlns:a16="http://schemas.microsoft.com/office/drawing/2014/main" id="{FE45F5C8-1D4C-4093-886E-FA4D34415C1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45506D1-B9E0-4B40-AA38-0A237793B579}"/>
              </a:ext>
            </a:extLst>
          </p:cNvPr>
          <p:cNvSpPr>
            <a:spLocks noGrp="1"/>
          </p:cNvSpPr>
          <p:nvPr>
            <p:ph type="sldNum" sz="quarter" idx="12"/>
          </p:nvPr>
        </p:nvSpPr>
        <p:spPr/>
        <p:txBody>
          <a:bodyPr/>
          <a:lstStyle/>
          <a:p>
            <a:fld id="{D9B5B990-3FF7-479F-8A9D-523749F79CB6}" type="slidenum">
              <a:rPr lang="nl-NL" smtClean="0"/>
              <a:t>‹nr.›</a:t>
            </a:fld>
            <a:endParaRPr lang="nl-NL"/>
          </a:p>
        </p:txBody>
      </p:sp>
    </p:spTree>
    <p:extLst>
      <p:ext uri="{BB962C8B-B14F-4D97-AF65-F5344CB8AC3E}">
        <p14:creationId xmlns:p14="http://schemas.microsoft.com/office/powerpoint/2010/main" val="759226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D5364FE-2A32-424A-857C-3E716019854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5F079C-BA53-478F-A019-831CBCD66DF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1FC5763-F115-4BB1-AEF8-097DD34A988A}"/>
              </a:ext>
            </a:extLst>
          </p:cNvPr>
          <p:cNvSpPr>
            <a:spLocks noGrp="1"/>
          </p:cNvSpPr>
          <p:nvPr>
            <p:ph type="dt" sz="half" idx="10"/>
          </p:nvPr>
        </p:nvSpPr>
        <p:spPr/>
        <p:txBody>
          <a:bodyPr/>
          <a:lstStyle/>
          <a:p>
            <a:fld id="{600866E1-F5EA-45FF-A68C-9493F4C109FF}" type="datetimeFigureOut">
              <a:rPr lang="nl-NL" smtClean="0"/>
              <a:t>18-9-2020</a:t>
            </a:fld>
            <a:endParaRPr lang="nl-NL"/>
          </a:p>
        </p:txBody>
      </p:sp>
      <p:sp>
        <p:nvSpPr>
          <p:cNvPr id="5" name="Tijdelijke aanduiding voor voettekst 4">
            <a:extLst>
              <a:ext uri="{FF2B5EF4-FFF2-40B4-BE49-F238E27FC236}">
                <a16:creationId xmlns:a16="http://schemas.microsoft.com/office/drawing/2014/main" id="{D124EA4B-3551-46C8-97EA-B1C51B9597A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3014558-6443-4DD0-AC86-924E7DED7B34}"/>
              </a:ext>
            </a:extLst>
          </p:cNvPr>
          <p:cNvSpPr>
            <a:spLocks noGrp="1"/>
          </p:cNvSpPr>
          <p:nvPr>
            <p:ph type="sldNum" sz="quarter" idx="12"/>
          </p:nvPr>
        </p:nvSpPr>
        <p:spPr/>
        <p:txBody>
          <a:bodyPr/>
          <a:lstStyle/>
          <a:p>
            <a:fld id="{D9B5B990-3FF7-479F-8A9D-523749F79CB6}" type="slidenum">
              <a:rPr lang="nl-NL" smtClean="0"/>
              <a:t>‹nr.›</a:t>
            </a:fld>
            <a:endParaRPr lang="nl-NL"/>
          </a:p>
        </p:txBody>
      </p:sp>
    </p:spTree>
    <p:extLst>
      <p:ext uri="{BB962C8B-B14F-4D97-AF65-F5344CB8AC3E}">
        <p14:creationId xmlns:p14="http://schemas.microsoft.com/office/powerpoint/2010/main" val="34929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01AC98-24C2-4492-B8F8-405970AD473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ABFD9A9-E21B-402C-BB04-AE26C5FBCDC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9560A46-2F5A-4DD5-865A-23BFA341F73E}"/>
              </a:ext>
            </a:extLst>
          </p:cNvPr>
          <p:cNvSpPr>
            <a:spLocks noGrp="1"/>
          </p:cNvSpPr>
          <p:nvPr>
            <p:ph type="dt" sz="half" idx="10"/>
          </p:nvPr>
        </p:nvSpPr>
        <p:spPr/>
        <p:txBody>
          <a:bodyPr/>
          <a:lstStyle/>
          <a:p>
            <a:fld id="{600866E1-F5EA-45FF-A68C-9493F4C109FF}" type="datetimeFigureOut">
              <a:rPr lang="nl-NL" smtClean="0"/>
              <a:t>18-9-2020</a:t>
            </a:fld>
            <a:endParaRPr lang="nl-NL"/>
          </a:p>
        </p:txBody>
      </p:sp>
      <p:sp>
        <p:nvSpPr>
          <p:cNvPr id="5" name="Tijdelijke aanduiding voor voettekst 4">
            <a:extLst>
              <a:ext uri="{FF2B5EF4-FFF2-40B4-BE49-F238E27FC236}">
                <a16:creationId xmlns:a16="http://schemas.microsoft.com/office/drawing/2014/main" id="{E148004C-B6A3-4D55-B7C4-CA825CAFDA3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A978AD9-274E-4627-AA17-D08E1FADD65F}"/>
              </a:ext>
            </a:extLst>
          </p:cNvPr>
          <p:cNvSpPr>
            <a:spLocks noGrp="1"/>
          </p:cNvSpPr>
          <p:nvPr>
            <p:ph type="sldNum" sz="quarter" idx="12"/>
          </p:nvPr>
        </p:nvSpPr>
        <p:spPr/>
        <p:txBody>
          <a:bodyPr/>
          <a:lstStyle/>
          <a:p>
            <a:fld id="{D9B5B990-3FF7-479F-8A9D-523749F79CB6}" type="slidenum">
              <a:rPr lang="nl-NL" smtClean="0"/>
              <a:t>‹nr.›</a:t>
            </a:fld>
            <a:endParaRPr lang="nl-NL"/>
          </a:p>
        </p:txBody>
      </p:sp>
    </p:spTree>
    <p:extLst>
      <p:ext uri="{BB962C8B-B14F-4D97-AF65-F5344CB8AC3E}">
        <p14:creationId xmlns:p14="http://schemas.microsoft.com/office/powerpoint/2010/main" val="210729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F2976A-D4EE-4E82-B5FC-617A15CBF74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01024D4-CAC3-4AAD-9C06-40551AD766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5668ED3-4567-4B23-A593-06EBDCCFC685}"/>
              </a:ext>
            </a:extLst>
          </p:cNvPr>
          <p:cNvSpPr>
            <a:spLocks noGrp="1"/>
          </p:cNvSpPr>
          <p:nvPr>
            <p:ph type="dt" sz="half" idx="10"/>
          </p:nvPr>
        </p:nvSpPr>
        <p:spPr/>
        <p:txBody>
          <a:bodyPr/>
          <a:lstStyle/>
          <a:p>
            <a:fld id="{600866E1-F5EA-45FF-A68C-9493F4C109FF}" type="datetimeFigureOut">
              <a:rPr lang="nl-NL" smtClean="0"/>
              <a:t>18-9-2020</a:t>
            </a:fld>
            <a:endParaRPr lang="nl-NL"/>
          </a:p>
        </p:txBody>
      </p:sp>
      <p:sp>
        <p:nvSpPr>
          <p:cNvPr id="5" name="Tijdelijke aanduiding voor voettekst 4">
            <a:extLst>
              <a:ext uri="{FF2B5EF4-FFF2-40B4-BE49-F238E27FC236}">
                <a16:creationId xmlns:a16="http://schemas.microsoft.com/office/drawing/2014/main" id="{63879EE1-5F67-4FB2-B537-FD6ED331337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2AAD245-FB16-4671-B8E7-9BAE0461D14D}"/>
              </a:ext>
            </a:extLst>
          </p:cNvPr>
          <p:cNvSpPr>
            <a:spLocks noGrp="1"/>
          </p:cNvSpPr>
          <p:nvPr>
            <p:ph type="sldNum" sz="quarter" idx="12"/>
          </p:nvPr>
        </p:nvSpPr>
        <p:spPr/>
        <p:txBody>
          <a:bodyPr/>
          <a:lstStyle/>
          <a:p>
            <a:fld id="{D9B5B990-3FF7-479F-8A9D-523749F79CB6}" type="slidenum">
              <a:rPr lang="nl-NL" smtClean="0"/>
              <a:t>‹nr.›</a:t>
            </a:fld>
            <a:endParaRPr lang="nl-NL"/>
          </a:p>
        </p:txBody>
      </p:sp>
    </p:spTree>
    <p:extLst>
      <p:ext uri="{BB962C8B-B14F-4D97-AF65-F5344CB8AC3E}">
        <p14:creationId xmlns:p14="http://schemas.microsoft.com/office/powerpoint/2010/main" val="3572898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EBDC3-C2AF-4386-A074-2434DA86FA7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4A3DE77-B1AC-4CBF-8B3F-828CE948E1C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73ECF61-59DC-440F-860A-5C5D1348202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F882FF9-3512-470B-8519-A584B14A7B58}"/>
              </a:ext>
            </a:extLst>
          </p:cNvPr>
          <p:cNvSpPr>
            <a:spLocks noGrp="1"/>
          </p:cNvSpPr>
          <p:nvPr>
            <p:ph type="dt" sz="half" idx="10"/>
          </p:nvPr>
        </p:nvSpPr>
        <p:spPr/>
        <p:txBody>
          <a:bodyPr/>
          <a:lstStyle/>
          <a:p>
            <a:fld id="{600866E1-F5EA-45FF-A68C-9493F4C109FF}" type="datetimeFigureOut">
              <a:rPr lang="nl-NL" smtClean="0"/>
              <a:t>18-9-2020</a:t>
            </a:fld>
            <a:endParaRPr lang="nl-NL"/>
          </a:p>
        </p:txBody>
      </p:sp>
      <p:sp>
        <p:nvSpPr>
          <p:cNvPr id="6" name="Tijdelijke aanduiding voor voettekst 5">
            <a:extLst>
              <a:ext uri="{FF2B5EF4-FFF2-40B4-BE49-F238E27FC236}">
                <a16:creationId xmlns:a16="http://schemas.microsoft.com/office/drawing/2014/main" id="{589DA91E-7752-416F-8A28-9F872CAB8B7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6B002B9-074C-4FC8-983E-3DE59965AFB0}"/>
              </a:ext>
            </a:extLst>
          </p:cNvPr>
          <p:cNvSpPr>
            <a:spLocks noGrp="1"/>
          </p:cNvSpPr>
          <p:nvPr>
            <p:ph type="sldNum" sz="quarter" idx="12"/>
          </p:nvPr>
        </p:nvSpPr>
        <p:spPr/>
        <p:txBody>
          <a:bodyPr/>
          <a:lstStyle/>
          <a:p>
            <a:fld id="{D9B5B990-3FF7-479F-8A9D-523749F79CB6}" type="slidenum">
              <a:rPr lang="nl-NL" smtClean="0"/>
              <a:t>‹nr.›</a:t>
            </a:fld>
            <a:endParaRPr lang="nl-NL"/>
          </a:p>
        </p:txBody>
      </p:sp>
    </p:spTree>
    <p:extLst>
      <p:ext uri="{BB962C8B-B14F-4D97-AF65-F5344CB8AC3E}">
        <p14:creationId xmlns:p14="http://schemas.microsoft.com/office/powerpoint/2010/main" val="46731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93B3AE-01FB-4819-8806-FF6F0969BA9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FC46D86-A25C-44E4-B6C5-B36A9F0160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333D13B-078E-4038-A650-E781DB6B2D6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61C7FC2-6C54-4FC7-A6DD-17A72B536F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8978B46-3D9B-4BCC-8795-7134031A8CB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976FAD8-C834-4E85-8C53-9912BF63CEDE}"/>
              </a:ext>
            </a:extLst>
          </p:cNvPr>
          <p:cNvSpPr>
            <a:spLocks noGrp="1"/>
          </p:cNvSpPr>
          <p:nvPr>
            <p:ph type="dt" sz="half" idx="10"/>
          </p:nvPr>
        </p:nvSpPr>
        <p:spPr/>
        <p:txBody>
          <a:bodyPr/>
          <a:lstStyle/>
          <a:p>
            <a:fld id="{600866E1-F5EA-45FF-A68C-9493F4C109FF}" type="datetimeFigureOut">
              <a:rPr lang="nl-NL" smtClean="0"/>
              <a:t>18-9-2020</a:t>
            </a:fld>
            <a:endParaRPr lang="nl-NL"/>
          </a:p>
        </p:txBody>
      </p:sp>
      <p:sp>
        <p:nvSpPr>
          <p:cNvPr id="8" name="Tijdelijke aanduiding voor voettekst 7">
            <a:extLst>
              <a:ext uri="{FF2B5EF4-FFF2-40B4-BE49-F238E27FC236}">
                <a16:creationId xmlns:a16="http://schemas.microsoft.com/office/drawing/2014/main" id="{7B8A5A1E-9189-45D3-A7BB-64DA80328FC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BF1CE78-65B6-4746-A755-9E3936B36B07}"/>
              </a:ext>
            </a:extLst>
          </p:cNvPr>
          <p:cNvSpPr>
            <a:spLocks noGrp="1"/>
          </p:cNvSpPr>
          <p:nvPr>
            <p:ph type="sldNum" sz="quarter" idx="12"/>
          </p:nvPr>
        </p:nvSpPr>
        <p:spPr/>
        <p:txBody>
          <a:bodyPr/>
          <a:lstStyle/>
          <a:p>
            <a:fld id="{D9B5B990-3FF7-479F-8A9D-523749F79CB6}" type="slidenum">
              <a:rPr lang="nl-NL" smtClean="0"/>
              <a:t>‹nr.›</a:t>
            </a:fld>
            <a:endParaRPr lang="nl-NL"/>
          </a:p>
        </p:txBody>
      </p:sp>
    </p:spTree>
    <p:extLst>
      <p:ext uri="{BB962C8B-B14F-4D97-AF65-F5344CB8AC3E}">
        <p14:creationId xmlns:p14="http://schemas.microsoft.com/office/powerpoint/2010/main" val="2428530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F8E313-385D-43AB-AA91-2851BD247C0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058E041-BAF5-4F7A-9234-06B570B8E96C}"/>
              </a:ext>
            </a:extLst>
          </p:cNvPr>
          <p:cNvSpPr>
            <a:spLocks noGrp="1"/>
          </p:cNvSpPr>
          <p:nvPr>
            <p:ph type="dt" sz="half" idx="10"/>
          </p:nvPr>
        </p:nvSpPr>
        <p:spPr/>
        <p:txBody>
          <a:bodyPr/>
          <a:lstStyle/>
          <a:p>
            <a:fld id="{600866E1-F5EA-45FF-A68C-9493F4C109FF}" type="datetimeFigureOut">
              <a:rPr lang="nl-NL" smtClean="0"/>
              <a:t>18-9-2020</a:t>
            </a:fld>
            <a:endParaRPr lang="nl-NL"/>
          </a:p>
        </p:txBody>
      </p:sp>
      <p:sp>
        <p:nvSpPr>
          <p:cNvPr id="4" name="Tijdelijke aanduiding voor voettekst 3">
            <a:extLst>
              <a:ext uri="{FF2B5EF4-FFF2-40B4-BE49-F238E27FC236}">
                <a16:creationId xmlns:a16="http://schemas.microsoft.com/office/drawing/2014/main" id="{69B3D2BF-F9C9-4216-AAA7-7B217D63F35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5027D8F-7CF3-4D42-BBD9-52F6080ACD2E}"/>
              </a:ext>
            </a:extLst>
          </p:cNvPr>
          <p:cNvSpPr>
            <a:spLocks noGrp="1"/>
          </p:cNvSpPr>
          <p:nvPr>
            <p:ph type="sldNum" sz="quarter" idx="12"/>
          </p:nvPr>
        </p:nvSpPr>
        <p:spPr/>
        <p:txBody>
          <a:bodyPr/>
          <a:lstStyle/>
          <a:p>
            <a:fld id="{D9B5B990-3FF7-479F-8A9D-523749F79CB6}" type="slidenum">
              <a:rPr lang="nl-NL" smtClean="0"/>
              <a:t>‹nr.›</a:t>
            </a:fld>
            <a:endParaRPr lang="nl-NL"/>
          </a:p>
        </p:txBody>
      </p:sp>
    </p:spTree>
    <p:extLst>
      <p:ext uri="{BB962C8B-B14F-4D97-AF65-F5344CB8AC3E}">
        <p14:creationId xmlns:p14="http://schemas.microsoft.com/office/powerpoint/2010/main" val="999042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CC00D75-AB7D-4AB1-B0D1-29092ACD5044}"/>
              </a:ext>
            </a:extLst>
          </p:cNvPr>
          <p:cNvSpPr>
            <a:spLocks noGrp="1"/>
          </p:cNvSpPr>
          <p:nvPr>
            <p:ph type="dt" sz="half" idx="10"/>
          </p:nvPr>
        </p:nvSpPr>
        <p:spPr/>
        <p:txBody>
          <a:bodyPr/>
          <a:lstStyle/>
          <a:p>
            <a:fld id="{600866E1-F5EA-45FF-A68C-9493F4C109FF}" type="datetimeFigureOut">
              <a:rPr lang="nl-NL" smtClean="0"/>
              <a:t>18-9-2020</a:t>
            </a:fld>
            <a:endParaRPr lang="nl-NL"/>
          </a:p>
        </p:txBody>
      </p:sp>
      <p:sp>
        <p:nvSpPr>
          <p:cNvPr id="3" name="Tijdelijke aanduiding voor voettekst 2">
            <a:extLst>
              <a:ext uri="{FF2B5EF4-FFF2-40B4-BE49-F238E27FC236}">
                <a16:creationId xmlns:a16="http://schemas.microsoft.com/office/drawing/2014/main" id="{4F5C36C5-8A36-4447-9150-58A3BD9A2B8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EFC7636-3DD8-4B3A-A16C-D8B9C590B442}"/>
              </a:ext>
            </a:extLst>
          </p:cNvPr>
          <p:cNvSpPr>
            <a:spLocks noGrp="1"/>
          </p:cNvSpPr>
          <p:nvPr>
            <p:ph type="sldNum" sz="quarter" idx="12"/>
          </p:nvPr>
        </p:nvSpPr>
        <p:spPr/>
        <p:txBody>
          <a:bodyPr/>
          <a:lstStyle/>
          <a:p>
            <a:fld id="{D9B5B990-3FF7-479F-8A9D-523749F79CB6}" type="slidenum">
              <a:rPr lang="nl-NL" smtClean="0"/>
              <a:t>‹nr.›</a:t>
            </a:fld>
            <a:endParaRPr lang="nl-NL"/>
          </a:p>
        </p:txBody>
      </p:sp>
    </p:spTree>
    <p:extLst>
      <p:ext uri="{BB962C8B-B14F-4D97-AF65-F5344CB8AC3E}">
        <p14:creationId xmlns:p14="http://schemas.microsoft.com/office/powerpoint/2010/main" val="3748333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6954F3-715E-40E4-A11D-E149663148D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ACA32F4-F753-439D-B560-14D92C263D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B7CF1A0-3FD1-4451-BF3A-1CE10E9C5F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13A5591-C8F0-43BE-9855-E9B89F887B5A}"/>
              </a:ext>
            </a:extLst>
          </p:cNvPr>
          <p:cNvSpPr>
            <a:spLocks noGrp="1"/>
          </p:cNvSpPr>
          <p:nvPr>
            <p:ph type="dt" sz="half" idx="10"/>
          </p:nvPr>
        </p:nvSpPr>
        <p:spPr/>
        <p:txBody>
          <a:bodyPr/>
          <a:lstStyle/>
          <a:p>
            <a:fld id="{600866E1-F5EA-45FF-A68C-9493F4C109FF}" type="datetimeFigureOut">
              <a:rPr lang="nl-NL" smtClean="0"/>
              <a:t>18-9-2020</a:t>
            </a:fld>
            <a:endParaRPr lang="nl-NL"/>
          </a:p>
        </p:txBody>
      </p:sp>
      <p:sp>
        <p:nvSpPr>
          <p:cNvPr id="6" name="Tijdelijke aanduiding voor voettekst 5">
            <a:extLst>
              <a:ext uri="{FF2B5EF4-FFF2-40B4-BE49-F238E27FC236}">
                <a16:creationId xmlns:a16="http://schemas.microsoft.com/office/drawing/2014/main" id="{4A5E4A83-EF59-4852-A82F-3CCCE9A825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62EBD2C-0B73-4DC7-954E-B1DE86C4F1E2}"/>
              </a:ext>
            </a:extLst>
          </p:cNvPr>
          <p:cNvSpPr>
            <a:spLocks noGrp="1"/>
          </p:cNvSpPr>
          <p:nvPr>
            <p:ph type="sldNum" sz="quarter" idx="12"/>
          </p:nvPr>
        </p:nvSpPr>
        <p:spPr/>
        <p:txBody>
          <a:bodyPr/>
          <a:lstStyle/>
          <a:p>
            <a:fld id="{D9B5B990-3FF7-479F-8A9D-523749F79CB6}" type="slidenum">
              <a:rPr lang="nl-NL" smtClean="0"/>
              <a:t>‹nr.›</a:t>
            </a:fld>
            <a:endParaRPr lang="nl-NL"/>
          </a:p>
        </p:txBody>
      </p:sp>
    </p:spTree>
    <p:extLst>
      <p:ext uri="{BB962C8B-B14F-4D97-AF65-F5344CB8AC3E}">
        <p14:creationId xmlns:p14="http://schemas.microsoft.com/office/powerpoint/2010/main" val="378006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400B9-6EC0-4103-B7BD-1AAAA99B492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F5A6E30-7856-4E8B-A6E3-38FF5114EC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463FB46-C2FB-4409-AC26-B1912A31D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D80923E-8BA6-4BC8-9A07-70ED7E4B6D91}"/>
              </a:ext>
            </a:extLst>
          </p:cNvPr>
          <p:cNvSpPr>
            <a:spLocks noGrp="1"/>
          </p:cNvSpPr>
          <p:nvPr>
            <p:ph type="dt" sz="half" idx="10"/>
          </p:nvPr>
        </p:nvSpPr>
        <p:spPr/>
        <p:txBody>
          <a:bodyPr/>
          <a:lstStyle/>
          <a:p>
            <a:fld id="{600866E1-F5EA-45FF-A68C-9493F4C109FF}" type="datetimeFigureOut">
              <a:rPr lang="nl-NL" smtClean="0"/>
              <a:t>18-9-2020</a:t>
            </a:fld>
            <a:endParaRPr lang="nl-NL"/>
          </a:p>
        </p:txBody>
      </p:sp>
      <p:sp>
        <p:nvSpPr>
          <p:cNvPr id="6" name="Tijdelijke aanduiding voor voettekst 5">
            <a:extLst>
              <a:ext uri="{FF2B5EF4-FFF2-40B4-BE49-F238E27FC236}">
                <a16:creationId xmlns:a16="http://schemas.microsoft.com/office/drawing/2014/main" id="{BCD26EC3-1F0A-4FE7-83FB-457579C3A4D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C208D9A-4D19-47E7-869E-E9CFD8425492}"/>
              </a:ext>
            </a:extLst>
          </p:cNvPr>
          <p:cNvSpPr>
            <a:spLocks noGrp="1"/>
          </p:cNvSpPr>
          <p:nvPr>
            <p:ph type="sldNum" sz="quarter" idx="12"/>
          </p:nvPr>
        </p:nvSpPr>
        <p:spPr/>
        <p:txBody>
          <a:bodyPr/>
          <a:lstStyle/>
          <a:p>
            <a:fld id="{D9B5B990-3FF7-479F-8A9D-523749F79CB6}" type="slidenum">
              <a:rPr lang="nl-NL" smtClean="0"/>
              <a:t>‹nr.›</a:t>
            </a:fld>
            <a:endParaRPr lang="nl-NL"/>
          </a:p>
        </p:txBody>
      </p:sp>
    </p:spTree>
    <p:extLst>
      <p:ext uri="{BB962C8B-B14F-4D97-AF65-F5344CB8AC3E}">
        <p14:creationId xmlns:p14="http://schemas.microsoft.com/office/powerpoint/2010/main" val="584648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08F1B5B-801D-4975-BF26-8168E9ED46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CCA2E01-8A51-4AC6-9FE8-A808F88E69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BA2030-153D-4370-BE9B-816580B9F2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866E1-F5EA-45FF-A68C-9493F4C109FF}" type="datetimeFigureOut">
              <a:rPr lang="nl-NL" smtClean="0"/>
              <a:t>18-9-2020</a:t>
            </a:fld>
            <a:endParaRPr lang="nl-NL"/>
          </a:p>
        </p:txBody>
      </p:sp>
      <p:sp>
        <p:nvSpPr>
          <p:cNvPr id="5" name="Tijdelijke aanduiding voor voettekst 4">
            <a:extLst>
              <a:ext uri="{FF2B5EF4-FFF2-40B4-BE49-F238E27FC236}">
                <a16:creationId xmlns:a16="http://schemas.microsoft.com/office/drawing/2014/main" id="{24A7A791-8863-470B-8F76-285D293459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8907C0A-CC9C-46F2-880D-697414D283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5B990-3FF7-479F-8A9D-523749F79CB6}" type="slidenum">
              <a:rPr lang="nl-NL" smtClean="0"/>
              <a:t>‹nr.›</a:t>
            </a:fld>
            <a:endParaRPr lang="nl-NL"/>
          </a:p>
        </p:txBody>
      </p:sp>
    </p:spTree>
    <p:extLst>
      <p:ext uri="{BB962C8B-B14F-4D97-AF65-F5344CB8AC3E}">
        <p14:creationId xmlns:p14="http://schemas.microsoft.com/office/powerpoint/2010/main" val="1540009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BBE71B7-604F-4EE5-A1D6-8BF54379E9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2" name="Color">
              <a:extLst>
                <a:ext uri="{FF2B5EF4-FFF2-40B4-BE49-F238E27FC236}">
                  <a16:creationId xmlns:a16="http://schemas.microsoft.com/office/drawing/2014/main" id="{69286C48-991E-4090-987B-591B2F2D0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a:extLst>
                <a:ext uri="{FF2B5EF4-FFF2-40B4-BE49-F238E27FC236}">
                  <a16:creationId xmlns:a16="http://schemas.microsoft.com/office/drawing/2014/main" id="{3EFE3706-E3FA-4FDF-8CE3-8D95E5909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Afbeelding 3">
            <a:extLst>
              <a:ext uri="{FF2B5EF4-FFF2-40B4-BE49-F238E27FC236}">
                <a16:creationId xmlns:a16="http://schemas.microsoft.com/office/drawing/2014/main" id="{3DAF4488-A90D-4092-9BB4-CEE948FFFD89}"/>
              </a:ext>
            </a:extLst>
          </p:cNvPr>
          <p:cNvPicPr>
            <a:picLocks noChangeAspect="1"/>
          </p:cNvPicPr>
          <p:nvPr/>
        </p:nvPicPr>
        <p:blipFill rotWithShape="1">
          <a:blip r:embed="rId2"/>
          <a:srcRect l="6647" r="7970"/>
          <a:stretch/>
        </p:blipFill>
        <p:spPr>
          <a:xfrm>
            <a:off x="6803647" y="653615"/>
            <a:ext cx="4730214" cy="5540004"/>
          </a:xfrm>
          <a:prstGeom prst="rect">
            <a:avLst/>
          </a:prstGeom>
        </p:spPr>
      </p:pic>
      <p:grpSp>
        <p:nvGrpSpPr>
          <p:cNvPr id="15" name="Group 14">
            <a:extLst>
              <a:ext uri="{FF2B5EF4-FFF2-40B4-BE49-F238E27FC236}">
                <a16:creationId xmlns:a16="http://schemas.microsoft.com/office/drawing/2014/main" id="{5F9EFB72-B60F-422D-971E-C24825AEE8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6" name="Freeform: Shape 15">
              <a:extLst>
                <a:ext uri="{FF2B5EF4-FFF2-40B4-BE49-F238E27FC236}">
                  <a16:creationId xmlns:a16="http://schemas.microsoft.com/office/drawing/2014/main" id="{96AC91B1-DA8F-4B7C-8F19-EAD0230FD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574F99F-B751-4D87-BA11-3C46B23284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2689BC8-34CD-4994-A63C-303D060D3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FB58919-6D82-4792-A54B-25087F08E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6C7E2AA-81C6-4D67-A16D-5D4951FE78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5C699FD-2DD5-457C-A3C3-C5644B193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C2D6726-764D-4E53-A647-ED320297A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84B2F31C-D248-430A-B5DA-BC8C71DDF266}"/>
              </a:ext>
            </a:extLst>
          </p:cNvPr>
          <p:cNvSpPr>
            <a:spLocks noGrp="1"/>
          </p:cNvSpPr>
          <p:nvPr>
            <p:ph type="ctrTitle"/>
          </p:nvPr>
        </p:nvSpPr>
        <p:spPr>
          <a:xfrm>
            <a:off x="1012644" y="841664"/>
            <a:ext cx="5203990" cy="2782723"/>
          </a:xfrm>
        </p:spPr>
        <p:txBody>
          <a:bodyPr anchor="b">
            <a:normAutofit/>
          </a:bodyPr>
          <a:lstStyle/>
          <a:p>
            <a:pPr algn="l"/>
            <a:r>
              <a:rPr lang="nl-NL" sz="4800">
                <a:solidFill>
                  <a:schemeClr val="bg1"/>
                </a:solidFill>
              </a:rPr>
              <a:t>Wegen en Meten</a:t>
            </a:r>
          </a:p>
        </p:txBody>
      </p:sp>
      <p:sp>
        <p:nvSpPr>
          <p:cNvPr id="3" name="Ondertitel 2">
            <a:extLst>
              <a:ext uri="{FF2B5EF4-FFF2-40B4-BE49-F238E27FC236}">
                <a16:creationId xmlns:a16="http://schemas.microsoft.com/office/drawing/2014/main" id="{FB56D8F4-492C-4B89-8B85-91BE13948756}"/>
              </a:ext>
            </a:extLst>
          </p:cNvPr>
          <p:cNvSpPr>
            <a:spLocks noGrp="1"/>
          </p:cNvSpPr>
          <p:nvPr>
            <p:ph type="subTitle" idx="1"/>
          </p:nvPr>
        </p:nvSpPr>
        <p:spPr>
          <a:xfrm>
            <a:off x="1012644" y="3764655"/>
            <a:ext cx="5203990" cy="2374078"/>
          </a:xfrm>
        </p:spPr>
        <p:txBody>
          <a:bodyPr anchor="t">
            <a:normAutofit/>
          </a:bodyPr>
          <a:lstStyle/>
          <a:p>
            <a:pPr algn="l"/>
            <a:r>
              <a:rPr lang="nl-NL" dirty="0">
                <a:solidFill>
                  <a:schemeClr val="bg1"/>
                </a:solidFill>
              </a:rPr>
              <a:t>MTH 18-9-2020</a:t>
            </a:r>
          </a:p>
        </p:txBody>
      </p:sp>
    </p:spTree>
    <p:extLst>
      <p:ext uri="{BB962C8B-B14F-4D97-AF65-F5344CB8AC3E}">
        <p14:creationId xmlns:p14="http://schemas.microsoft.com/office/powerpoint/2010/main" val="2553251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D00158D6-9057-4324-97D5-B895F096AEAF}"/>
              </a:ext>
            </a:extLst>
          </p:cNvPr>
          <p:cNvSpPr>
            <a:spLocks noGrp="1"/>
          </p:cNvSpPr>
          <p:nvPr>
            <p:ph type="title"/>
          </p:nvPr>
        </p:nvSpPr>
        <p:spPr>
          <a:xfrm>
            <a:off x="833002" y="448253"/>
            <a:ext cx="10520702" cy="1325563"/>
          </a:xfrm>
        </p:spPr>
        <p:txBody>
          <a:bodyPr>
            <a:normAutofit/>
          </a:bodyPr>
          <a:lstStyle/>
          <a:p>
            <a:r>
              <a:rPr lang="nl-NL" dirty="0"/>
              <a:t>Wat zegt jouw lichaamstype over je gezondheid? Zandloper, peer, appel ?</a:t>
            </a:r>
          </a:p>
        </p:txBody>
      </p:sp>
      <p:sp>
        <p:nvSpPr>
          <p:cNvPr id="3" name="Tijdelijke aanduiding voor inhoud 2">
            <a:extLst>
              <a:ext uri="{FF2B5EF4-FFF2-40B4-BE49-F238E27FC236}">
                <a16:creationId xmlns:a16="http://schemas.microsoft.com/office/drawing/2014/main" id="{B7F869DC-01D9-4DA0-9EBA-A68804822F72}"/>
              </a:ext>
            </a:extLst>
          </p:cNvPr>
          <p:cNvSpPr>
            <a:spLocks noGrp="1"/>
          </p:cNvSpPr>
          <p:nvPr>
            <p:ph idx="1"/>
          </p:nvPr>
        </p:nvSpPr>
        <p:spPr>
          <a:xfrm>
            <a:off x="838200" y="2191807"/>
            <a:ext cx="4936067" cy="3985155"/>
          </a:xfrm>
        </p:spPr>
        <p:txBody>
          <a:bodyPr>
            <a:normAutofit/>
          </a:bodyPr>
          <a:lstStyle/>
          <a:p>
            <a:r>
              <a:rPr lang="nl-NL" sz="1400"/>
              <a:t>De zandloper; Bij dit lichaamstype is ‘evenwicht’ het belangrijkste. Wanneer alles mooi in balans is (je billen en borsten zijn goed gevuld, je buik is plat en je taille uitgesproken), is het vet in je lichaam ook mooi verdeeld.</a:t>
            </a:r>
          </a:p>
          <a:p>
            <a:endParaRPr lang="nl-NL" sz="1400"/>
          </a:p>
          <a:p>
            <a:r>
              <a:rPr lang="nl-NL" sz="1400"/>
              <a:t>appelvormig lichaamstype.  Dit lichaamstype is het minst gezonde van allemaal. Vetopslag rond de buik zorgt voor een verhoogd risico op hartziektes, hoge bloeddruk en diabetes. Dit doordat vet dat rond de buik gesitueerd is, meer circuleert in je lichaam via je bloed. Daardoor blijft het vet niet ter plaatse</a:t>
            </a:r>
          </a:p>
          <a:p>
            <a:endParaRPr lang="nl-NL" sz="1400"/>
          </a:p>
          <a:p>
            <a:r>
              <a:rPr lang="nl-NL" sz="1400"/>
              <a:t>Peervormige lichaamstypes hebben doorgaans een platte buik. De vetopslag situeert zich voornamelijk rond de billen. Zoals eerder gezegd heeft dit enkele gezondheidsvoordelen: minder slechte cholesterol en minder kans op diabetes en hartziektes.</a:t>
            </a:r>
          </a:p>
          <a:p>
            <a:endParaRPr lang="nl-NL" sz="1400"/>
          </a:p>
          <a:p>
            <a:endParaRPr lang="nl-NL" sz="1400"/>
          </a:p>
        </p:txBody>
      </p:sp>
      <p:pic>
        <p:nvPicPr>
          <p:cNvPr id="4" name="Afbeelding 3">
            <a:extLst>
              <a:ext uri="{FF2B5EF4-FFF2-40B4-BE49-F238E27FC236}">
                <a16:creationId xmlns:a16="http://schemas.microsoft.com/office/drawing/2014/main" id="{1828A69B-0E57-41E0-953D-1C44F850CA15}"/>
              </a:ext>
            </a:extLst>
          </p:cNvPr>
          <p:cNvPicPr>
            <a:picLocks noChangeAspect="1"/>
          </p:cNvPicPr>
          <p:nvPr/>
        </p:nvPicPr>
        <p:blipFill>
          <a:blip r:embed="rId2"/>
          <a:stretch>
            <a:fillRect/>
          </a:stretch>
        </p:blipFill>
        <p:spPr>
          <a:xfrm>
            <a:off x="6417734" y="2268286"/>
            <a:ext cx="4935970" cy="3832197"/>
          </a:xfrm>
          <a:prstGeom prst="rect">
            <a:avLst/>
          </a:prstGeom>
        </p:spPr>
      </p:pic>
    </p:spTree>
    <p:extLst>
      <p:ext uri="{BB962C8B-B14F-4D97-AF65-F5344CB8AC3E}">
        <p14:creationId xmlns:p14="http://schemas.microsoft.com/office/powerpoint/2010/main" val="234574171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8B4B5E-810C-40C5-AE20-883282FA1906}"/>
              </a:ext>
            </a:extLst>
          </p:cNvPr>
          <p:cNvSpPr>
            <a:spLocks noGrp="1"/>
          </p:cNvSpPr>
          <p:nvPr>
            <p:ph type="title"/>
          </p:nvPr>
        </p:nvSpPr>
        <p:spPr/>
        <p:txBody>
          <a:bodyPr/>
          <a:lstStyle/>
          <a:p>
            <a:r>
              <a:rPr lang="nl-NL" dirty="0"/>
              <a:t>Bepalen van de Lichaamslengte</a:t>
            </a:r>
          </a:p>
        </p:txBody>
      </p:sp>
      <p:sp>
        <p:nvSpPr>
          <p:cNvPr id="3" name="Tijdelijke aanduiding voor inhoud 2">
            <a:extLst>
              <a:ext uri="{FF2B5EF4-FFF2-40B4-BE49-F238E27FC236}">
                <a16:creationId xmlns:a16="http://schemas.microsoft.com/office/drawing/2014/main" id="{3E7F379B-1F6E-474B-88F8-CD00A26C10DC}"/>
              </a:ext>
            </a:extLst>
          </p:cNvPr>
          <p:cNvSpPr>
            <a:spLocks noGrp="1"/>
          </p:cNvSpPr>
          <p:nvPr>
            <p:ph idx="1"/>
          </p:nvPr>
        </p:nvSpPr>
        <p:spPr/>
        <p:txBody>
          <a:bodyPr/>
          <a:lstStyle/>
          <a:p>
            <a:r>
              <a:rPr lang="nl-NL" dirty="0"/>
              <a:t>Lengte kind: verstoorde groei. </a:t>
            </a:r>
          </a:p>
          <a:p>
            <a:endParaRPr lang="nl-NL" dirty="0"/>
          </a:p>
          <a:p>
            <a:endParaRPr lang="nl-NL" dirty="0"/>
          </a:p>
          <a:p>
            <a:endParaRPr lang="nl-NL" dirty="0"/>
          </a:p>
          <a:p>
            <a:r>
              <a:rPr lang="nl-NL" dirty="0"/>
              <a:t>Lengte oudere mensen: botontkalking.</a:t>
            </a:r>
          </a:p>
          <a:p>
            <a:endParaRPr lang="nl-NL" dirty="0"/>
          </a:p>
          <a:p>
            <a:endParaRPr lang="nl-NL" dirty="0"/>
          </a:p>
        </p:txBody>
      </p:sp>
      <p:pic>
        <p:nvPicPr>
          <p:cNvPr id="4" name="Afbeelding 3">
            <a:extLst>
              <a:ext uri="{FF2B5EF4-FFF2-40B4-BE49-F238E27FC236}">
                <a16:creationId xmlns:a16="http://schemas.microsoft.com/office/drawing/2014/main" id="{E02E8B5B-D4FF-4E30-86A3-4CDB86BDD3A6}"/>
              </a:ext>
            </a:extLst>
          </p:cNvPr>
          <p:cNvPicPr>
            <a:picLocks noChangeAspect="1"/>
          </p:cNvPicPr>
          <p:nvPr/>
        </p:nvPicPr>
        <p:blipFill>
          <a:blip r:embed="rId2"/>
          <a:stretch>
            <a:fillRect/>
          </a:stretch>
        </p:blipFill>
        <p:spPr>
          <a:xfrm>
            <a:off x="6973569" y="3959634"/>
            <a:ext cx="4080511" cy="2441506"/>
          </a:xfrm>
          <a:prstGeom prst="rect">
            <a:avLst/>
          </a:prstGeom>
        </p:spPr>
      </p:pic>
      <p:pic>
        <p:nvPicPr>
          <p:cNvPr id="5" name="Afbeelding 4">
            <a:extLst>
              <a:ext uri="{FF2B5EF4-FFF2-40B4-BE49-F238E27FC236}">
                <a16:creationId xmlns:a16="http://schemas.microsoft.com/office/drawing/2014/main" id="{A3E2AF6B-DBEE-4292-AB86-4D5353AD161A}"/>
              </a:ext>
            </a:extLst>
          </p:cNvPr>
          <p:cNvPicPr>
            <a:picLocks noChangeAspect="1"/>
          </p:cNvPicPr>
          <p:nvPr/>
        </p:nvPicPr>
        <p:blipFill>
          <a:blip r:embed="rId3"/>
          <a:stretch>
            <a:fillRect/>
          </a:stretch>
        </p:blipFill>
        <p:spPr>
          <a:xfrm>
            <a:off x="7064058" y="1369289"/>
            <a:ext cx="4289742" cy="2455408"/>
          </a:xfrm>
          <a:prstGeom prst="rect">
            <a:avLst/>
          </a:prstGeom>
        </p:spPr>
      </p:pic>
    </p:spTree>
    <p:extLst>
      <p:ext uri="{BB962C8B-B14F-4D97-AF65-F5344CB8AC3E}">
        <p14:creationId xmlns:p14="http://schemas.microsoft.com/office/powerpoint/2010/main" val="1836198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6FF9FE9-52AD-44A8-81E3-ACC8264AADFC}"/>
              </a:ext>
            </a:extLst>
          </p:cNvPr>
          <p:cNvSpPr>
            <a:spLocks noGrp="1"/>
          </p:cNvSpPr>
          <p:nvPr>
            <p:ph type="title"/>
          </p:nvPr>
        </p:nvSpPr>
        <p:spPr>
          <a:xfrm>
            <a:off x="833002" y="448253"/>
            <a:ext cx="10520702" cy="1325563"/>
          </a:xfrm>
        </p:spPr>
        <p:txBody>
          <a:bodyPr>
            <a:normAutofit/>
          </a:bodyPr>
          <a:lstStyle/>
          <a:p>
            <a:r>
              <a:rPr lang="nl-NL" dirty="0"/>
              <a:t>Lengte</a:t>
            </a:r>
          </a:p>
        </p:txBody>
      </p:sp>
      <p:sp>
        <p:nvSpPr>
          <p:cNvPr id="3" name="Tijdelijke aanduiding voor inhoud 2">
            <a:extLst>
              <a:ext uri="{FF2B5EF4-FFF2-40B4-BE49-F238E27FC236}">
                <a16:creationId xmlns:a16="http://schemas.microsoft.com/office/drawing/2014/main" id="{8469DEC7-E971-4A3A-9F69-A521BF9BEBBF}"/>
              </a:ext>
            </a:extLst>
          </p:cNvPr>
          <p:cNvSpPr>
            <a:spLocks noGrp="1"/>
          </p:cNvSpPr>
          <p:nvPr>
            <p:ph idx="1"/>
          </p:nvPr>
        </p:nvSpPr>
        <p:spPr>
          <a:xfrm>
            <a:off x="838200" y="2191807"/>
            <a:ext cx="4936067" cy="3985155"/>
          </a:xfrm>
        </p:spPr>
        <p:txBody>
          <a:bodyPr>
            <a:normAutofit/>
          </a:bodyPr>
          <a:lstStyle/>
          <a:p>
            <a:r>
              <a:rPr lang="nl-NL" sz="2000" dirty="0"/>
              <a:t>De lichaamslengte: onderkantvoeten t/m de bovenkant van de schedel van een rechtopstaande persoon. </a:t>
            </a:r>
          </a:p>
          <a:p>
            <a:r>
              <a:rPr lang="nl-NL" sz="2000" dirty="0"/>
              <a:t>zonder schoenen recht onder de lengtemeter plaats te nemen. Zorg dat hielen, rug en achterhoofd zo goed mogelijk contact maken met de meetlat. </a:t>
            </a:r>
          </a:p>
          <a:p>
            <a:r>
              <a:rPr lang="nl-NL" sz="2000" dirty="0"/>
              <a:t>Let erop dat de hakken tegen elkaar staan, met de voeten in een hoek van 45 graden</a:t>
            </a:r>
          </a:p>
          <a:p>
            <a:endParaRPr lang="nl-NL" sz="2000" dirty="0"/>
          </a:p>
          <a:p>
            <a:r>
              <a:rPr lang="nl-NL" sz="2000" dirty="0"/>
              <a:t>Bron:  MTH voor DA</a:t>
            </a:r>
          </a:p>
        </p:txBody>
      </p:sp>
      <p:pic>
        <p:nvPicPr>
          <p:cNvPr id="4" name="Afbeelding 3">
            <a:extLst>
              <a:ext uri="{FF2B5EF4-FFF2-40B4-BE49-F238E27FC236}">
                <a16:creationId xmlns:a16="http://schemas.microsoft.com/office/drawing/2014/main" id="{BE682C68-5F2D-47C8-8398-6F806BAFEAD0}"/>
              </a:ext>
            </a:extLst>
          </p:cNvPr>
          <p:cNvPicPr>
            <a:picLocks noChangeAspect="1"/>
          </p:cNvPicPr>
          <p:nvPr/>
        </p:nvPicPr>
        <p:blipFill>
          <a:blip r:embed="rId2"/>
          <a:stretch>
            <a:fillRect/>
          </a:stretch>
        </p:blipFill>
        <p:spPr>
          <a:xfrm>
            <a:off x="7477753" y="386860"/>
            <a:ext cx="3581400" cy="5790104"/>
          </a:xfrm>
          <a:prstGeom prst="rect">
            <a:avLst/>
          </a:prstGeom>
        </p:spPr>
      </p:pic>
    </p:spTree>
    <p:extLst>
      <p:ext uri="{BB962C8B-B14F-4D97-AF65-F5344CB8AC3E}">
        <p14:creationId xmlns:p14="http://schemas.microsoft.com/office/powerpoint/2010/main" val="290916295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4CD753E-DF3E-4E63-A0BA-52142DDF68B4}"/>
              </a:ext>
            </a:extLst>
          </p:cNvPr>
          <p:cNvSpPr>
            <a:spLocks noGrp="1"/>
          </p:cNvSpPr>
          <p:nvPr>
            <p:ph type="title"/>
          </p:nvPr>
        </p:nvSpPr>
        <p:spPr>
          <a:xfrm>
            <a:off x="833002" y="448253"/>
            <a:ext cx="10520702" cy="1325563"/>
          </a:xfrm>
        </p:spPr>
        <p:txBody>
          <a:bodyPr>
            <a:normAutofit/>
          </a:bodyPr>
          <a:lstStyle/>
          <a:p>
            <a:r>
              <a:rPr lang="nl-NL" dirty="0"/>
              <a:t>Bepalen lichaamslengte</a:t>
            </a:r>
          </a:p>
        </p:txBody>
      </p:sp>
      <p:sp>
        <p:nvSpPr>
          <p:cNvPr id="3" name="Tijdelijke aanduiding voor inhoud 2">
            <a:extLst>
              <a:ext uri="{FF2B5EF4-FFF2-40B4-BE49-F238E27FC236}">
                <a16:creationId xmlns:a16="http://schemas.microsoft.com/office/drawing/2014/main" id="{FAF7DA36-9392-43A5-A9EA-6AE112AD042A}"/>
              </a:ext>
            </a:extLst>
          </p:cNvPr>
          <p:cNvSpPr>
            <a:spLocks noGrp="1"/>
          </p:cNvSpPr>
          <p:nvPr>
            <p:ph idx="1"/>
          </p:nvPr>
        </p:nvSpPr>
        <p:spPr>
          <a:xfrm>
            <a:off x="833002" y="2161011"/>
            <a:ext cx="4936067" cy="3985155"/>
          </a:xfrm>
        </p:spPr>
        <p:txBody>
          <a:bodyPr>
            <a:normAutofit/>
          </a:bodyPr>
          <a:lstStyle/>
          <a:p>
            <a:r>
              <a:rPr lang="nl-NL" sz="2000" dirty="0"/>
              <a:t>Laat de patiënt zich met ontspannen schouders lang maken (bijvoorbeeld door te vragen of de patiënt diep wil inademen) en recht vooruit kijken. Dit laatste kan gecontroleerd worden door te kijken of de denkbeeldige lijn tussen de hoogste plaats waar het oor aan de schedel aanhecht en de ooghoek horizontaal loopt </a:t>
            </a:r>
          </a:p>
        </p:txBody>
      </p:sp>
      <p:pic>
        <p:nvPicPr>
          <p:cNvPr id="4" name="Afbeelding 3">
            <a:extLst>
              <a:ext uri="{FF2B5EF4-FFF2-40B4-BE49-F238E27FC236}">
                <a16:creationId xmlns:a16="http://schemas.microsoft.com/office/drawing/2014/main" id="{9B61379A-4F37-474E-A20F-82BDACDB9342}"/>
              </a:ext>
            </a:extLst>
          </p:cNvPr>
          <p:cNvPicPr>
            <a:picLocks noChangeAspect="1"/>
          </p:cNvPicPr>
          <p:nvPr/>
        </p:nvPicPr>
        <p:blipFill>
          <a:blip r:embed="rId2"/>
          <a:stretch>
            <a:fillRect/>
          </a:stretch>
        </p:blipFill>
        <p:spPr>
          <a:xfrm>
            <a:off x="7889761" y="1952014"/>
            <a:ext cx="3463943" cy="4403147"/>
          </a:xfrm>
          <a:prstGeom prst="rect">
            <a:avLst/>
          </a:prstGeom>
        </p:spPr>
      </p:pic>
    </p:spTree>
    <p:extLst>
      <p:ext uri="{BB962C8B-B14F-4D97-AF65-F5344CB8AC3E}">
        <p14:creationId xmlns:p14="http://schemas.microsoft.com/office/powerpoint/2010/main" val="240517197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6E82B8E-397B-4D5F-B8F5-172D6F40227B}"/>
              </a:ext>
            </a:extLst>
          </p:cNvPr>
          <p:cNvSpPr>
            <a:spLocks noGrp="1"/>
          </p:cNvSpPr>
          <p:nvPr>
            <p:ph type="title"/>
          </p:nvPr>
        </p:nvSpPr>
        <p:spPr>
          <a:xfrm>
            <a:off x="833002" y="365125"/>
            <a:ext cx="10520702" cy="1325563"/>
          </a:xfrm>
        </p:spPr>
        <p:txBody>
          <a:bodyPr>
            <a:normAutofit/>
          </a:bodyPr>
          <a:lstStyle/>
          <a:p>
            <a:r>
              <a:rPr lang="nl-NL">
                <a:solidFill>
                  <a:srgbClr val="FFFFFF"/>
                </a:solidFill>
              </a:rPr>
              <a:t>Waarom wegen en meten?</a:t>
            </a:r>
          </a:p>
        </p:txBody>
      </p:sp>
      <p:sp>
        <p:nvSpPr>
          <p:cNvPr id="3" name="Tijdelijke aanduiding voor inhoud 2">
            <a:extLst>
              <a:ext uri="{FF2B5EF4-FFF2-40B4-BE49-F238E27FC236}">
                <a16:creationId xmlns:a16="http://schemas.microsoft.com/office/drawing/2014/main" id="{D58FA252-7FCC-43D1-9C5A-8ED11F669700}"/>
              </a:ext>
            </a:extLst>
          </p:cNvPr>
          <p:cNvSpPr>
            <a:spLocks noGrp="1"/>
          </p:cNvSpPr>
          <p:nvPr>
            <p:ph idx="1"/>
          </p:nvPr>
        </p:nvSpPr>
        <p:spPr>
          <a:xfrm>
            <a:off x="838201" y="2022601"/>
            <a:ext cx="10515598" cy="4154361"/>
          </a:xfrm>
        </p:spPr>
        <p:txBody>
          <a:bodyPr>
            <a:normAutofit/>
          </a:bodyPr>
          <a:lstStyle/>
          <a:p>
            <a:endParaRPr lang="nl-NL" sz="2000" dirty="0">
              <a:solidFill>
                <a:srgbClr val="FFFFFF"/>
              </a:solidFill>
            </a:endParaRPr>
          </a:p>
          <a:p>
            <a:r>
              <a:rPr lang="nl-NL" sz="2000" i="1" dirty="0">
                <a:solidFill>
                  <a:srgbClr val="FFFFFF"/>
                </a:solidFill>
              </a:rPr>
              <a:t>Om de dosering van medicijnen te bepalen </a:t>
            </a:r>
            <a:endParaRPr lang="nl-NL" sz="2000" dirty="0">
              <a:solidFill>
                <a:srgbClr val="FFFFFF"/>
              </a:solidFill>
            </a:endParaRPr>
          </a:p>
          <a:p>
            <a:r>
              <a:rPr lang="nl-NL" sz="2000" i="1" dirty="0">
                <a:solidFill>
                  <a:srgbClr val="FFFFFF"/>
                </a:solidFill>
              </a:rPr>
              <a:t>Bij een keuring</a:t>
            </a:r>
            <a:endParaRPr lang="nl-NL" sz="2000" dirty="0">
              <a:solidFill>
                <a:srgbClr val="FFFFFF"/>
              </a:solidFill>
            </a:endParaRPr>
          </a:p>
          <a:p>
            <a:r>
              <a:rPr lang="nl-NL" sz="2000" i="1" dirty="0">
                <a:solidFill>
                  <a:srgbClr val="FFFFFF"/>
                </a:solidFill>
              </a:rPr>
              <a:t>Om te bepalen of er sprake is van overgewicht/ondergewicht </a:t>
            </a:r>
            <a:endParaRPr lang="nl-NL" sz="2000" dirty="0">
              <a:solidFill>
                <a:srgbClr val="FFFFFF"/>
              </a:solidFill>
            </a:endParaRPr>
          </a:p>
          <a:p>
            <a:r>
              <a:rPr lang="nl-NL" sz="2000" i="1" dirty="0">
                <a:solidFill>
                  <a:srgbClr val="FFFFFF"/>
                </a:solidFill>
              </a:rPr>
              <a:t>Om te controleren of het dieet voldoende effect heeft </a:t>
            </a:r>
            <a:endParaRPr lang="nl-NL" sz="2000" dirty="0">
              <a:solidFill>
                <a:srgbClr val="FFFFFF"/>
              </a:solidFill>
            </a:endParaRPr>
          </a:p>
          <a:p>
            <a:r>
              <a:rPr lang="nl-NL" sz="2000" i="1" dirty="0">
                <a:solidFill>
                  <a:srgbClr val="FFFFFF"/>
                </a:solidFill>
              </a:rPr>
              <a:t>Vaststellen van de groeiontwikkeling van het  kind ( denk ook aan verwaarlozing en mishandeling) </a:t>
            </a:r>
            <a:endParaRPr lang="nl-NL" sz="2000" dirty="0">
              <a:solidFill>
                <a:srgbClr val="FFFFFF"/>
              </a:solidFill>
            </a:endParaRPr>
          </a:p>
          <a:p>
            <a:r>
              <a:rPr lang="nl-NL" sz="2000" i="1" dirty="0">
                <a:solidFill>
                  <a:srgbClr val="FFFFFF"/>
                </a:solidFill>
              </a:rPr>
              <a:t>Plotselinge toename van gewicht bij een patiënt met een zwak hart kan duiden op hartfalen </a:t>
            </a:r>
            <a:endParaRPr lang="nl-NL" sz="2000" dirty="0">
              <a:solidFill>
                <a:srgbClr val="FFFFFF"/>
              </a:solidFill>
            </a:endParaRPr>
          </a:p>
          <a:p>
            <a:r>
              <a:rPr lang="nl-NL" sz="2000" i="1" dirty="0">
                <a:solidFill>
                  <a:srgbClr val="FFFFFF"/>
                </a:solidFill>
              </a:rPr>
              <a:t>Longmetingen ( lengte relevant = groter </a:t>
            </a:r>
            <a:r>
              <a:rPr lang="nl-NL" sz="2000" i="1" dirty="0" err="1">
                <a:solidFill>
                  <a:srgbClr val="FFFFFF"/>
                </a:solidFill>
              </a:rPr>
              <a:t>elongen</a:t>
            </a:r>
            <a:r>
              <a:rPr lang="nl-NL" sz="2000" i="1" dirty="0">
                <a:solidFill>
                  <a:srgbClr val="FFFFFF"/>
                </a:solidFill>
              </a:rPr>
              <a:t>)</a:t>
            </a:r>
            <a:endParaRPr lang="nl-NL" sz="2000" dirty="0">
              <a:solidFill>
                <a:srgbClr val="FFFFFF"/>
              </a:solidFill>
            </a:endParaRPr>
          </a:p>
          <a:p>
            <a:endParaRPr lang="nl-NL" sz="2000" dirty="0">
              <a:solidFill>
                <a:srgbClr val="FFFFFF"/>
              </a:solidFill>
            </a:endParaRPr>
          </a:p>
        </p:txBody>
      </p:sp>
    </p:spTree>
    <p:extLst>
      <p:ext uri="{BB962C8B-B14F-4D97-AF65-F5344CB8AC3E}">
        <p14:creationId xmlns:p14="http://schemas.microsoft.com/office/powerpoint/2010/main" val="373747933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7AAFC-44E5-417C-9AB5-B9474EDBAC8C}"/>
              </a:ext>
            </a:extLst>
          </p:cNvPr>
          <p:cNvSpPr>
            <a:spLocks noGrp="1"/>
          </p:cNvSpPr>
          <p:nvPr>
            <p:ph type="title"/>
          </p:nvPr>
        </p:nvSpPr>
        <p:spPr/>
        <p:txBody>
          <a:bodyPr>
            <a:normAutofit/>
          </a:bodyPr>
          <a:lstStyle/>
          <a:p>
            <a:r>
              <a:rPr lang="nl-NL" dirty="0"/>
              <a:t>Binnen welke werkvelden worden de patiënten gewogen of gemeten?</a:t>
            </a:r>
          </a:p>
        </p:txBody>
      </p:sp>
      <p:sp>
        <p:nvSpPr>
          <p:cNvPr id="3" name="Tijdelijke aanduiding voor inhoud 2">
            <a:extLst>
              <a:ext uri="{FF2B5EF4-FFF2-40B4-BE49-F238E27FC236}">
                <a16:creationId xmlns:a16="http://schemas.microsoft.com/office/drawing/2014/main" id="{00EEA4FC-7CFA-4012-95C7-C274F5E4A22C}"/>
              </a:ext>
            </a:extLst>
          </p:cNvPr>
          <p:cNvSpPr>
            <a:spLocks noGrp="1"/>
          </p:cNvSpPr>
          <p:nvPr>
            <p:ph idx="1"/>
          </p:nvPr>
        </p:nvSpPr>
        <p:spPr/>
        <p:txBody>
          <a:bodyPr/>
          <a:lstStyle/>
          <a:p>
            <a:pPr>
              <a:buFont typeface="Wingdings" panose="05000000000000000000" pitchFamily="2" charset="2"/>
              <a:buChar char="§"/>
            </a:pPr>
            <a:r>
              <a:rPr lang="nl-NL" dirty="0"/>
              <a:t>kindergeneeskunde</a:t>
            </a:r>
          </a:p>
          <a:p>
            <a:pPr>
              <a:buFont typeface="Wingdings" panose="05000000000000000000" pitchFamily="2" charset="2"/>
              <a:buChar char="§"/>
            </a:pPr>
            <a:r>
              <a:rPr lang="nl-NL" dirty="0"/>
              <a:t>polikliniek obstetrie</a:t>
            </a:r>
          </a:p>
          <a:p>
            <a:pPr>
              <a:buFont typeface="Wingdings" panose="05000000000000000000" pitchFamily="2" charset="2"/>
              <a:buChar char="§"/>
            </a:pPr>
            <a:r>
              <a:rPr lang="nl-NL" dirty="0"/>
              <a:t>huisartsenpraktijken</a:t>
            </a:r>
          </a:p>
          <a:p>
            <a:pPr>
              <a:buFont typeface="Wingdings" panose="05000000000000000000" pitchFamily="2" charset="2"/>
              <a:buChar char="§"/>
            </a:pPr>
            <a:r>
              <a:rPr lang="nl-NL" dirty="0"/>
              <a:t>Arbodienst dienst </a:t>
            </a:r>
          </a:p>
          <a:p>
            <a:pPr>
              <a:buFont typeface="Wingdings" panose="05000000000000000000" pitchFamily="2" charset="2"/>
              <a:buChar char="§"/>
            </a:pPr>
            <a:r>
              <a:rPr lang="nl-NL" dirty="0"/>
              <a:t>jeugdgezondheidszorg/schoolarts/consultatiebureau</a:t>
            </a:r>
          </a:p>
          <a:p>
            <a:pPr>
              <a:buFont typeface="Wingdings" panose="05000000000000000000" pitchFamily="2" charset="2"/>
              <a:buChar char="§"/>
            </a:pPr>
            <a:r>
              <a:rPr lang="nl-NL" dirty="0"/>
              <a:t>endocrinologie </a:t>
            </a:r>
          </a:p>
          <a:p>
            <a:endParaRPr lang="nl-NL" dirty="0"/>
          </a:p>
          <a:p>
            <a:endParaRPr lang="nl-NL" dirty="0"/>
          </a:p>
        </p:txBody>
      </p:sp>
    </p:spTree>
    <p:extLst>
      <p:ext uri="{BB962C8B-B14F-4D97-AF65-F5344CB8AC3E}">
        <p14:creationId xmlns:p14="http://schemas.microsoft.com/office/powerpoint/2010/main" val="975689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E1486D-0C2B-4ACD-B59F-996C449BAE81}"/>
              </a:ext>
            </a:extLst>
          </p:cNvPr>
          <p:cNvSpPr>
            <a:spLocks noGrp="1"/>
          </p:cNvSpPr>
          <p:nvPr>
            <p:ph type="title"/>
          </p:nvPr>
        </p:nvSpPr>
        <p:spPr/>
        <p:txBody>
          <a:bodyPr/>
          <a:lstStyle/>
          <a:p>
            <a:r>
              <a:rPr lang="nl-NL"/>
              <a:t>Uitvoering wegen</a:t>
            </a:r>
            <a:endParaRPr lang="nl-NL" dirty="0"/>
          </a:p>
        </p:txBody>
      </p:sp>
      <p:sp>
        <p:nvSpPr>
          <p:cNvPr id="3" name="Tijdelijke aanduiding voor inhoud 2">
            <a:extLst>
              <a:ext uri="{FF2B5EF4-FFF2-40B4-BE49-F238E27FC236}">
                <a16:creationId xmlns:a16="http://schemas.microsoft.com/office/drawing/2014/main" id="{6C293576-447A-4D93-A34B-55EB58ABCDC4}"/>
              </a:ext>
            </a:extLst>
          </p:cNvPr>
          <p:cNvSpPr>
            <a:spLocks noGrp="1"/>
          </p:cNvSpPr>
          <p:nvPr>
            <p:ph idx="1"/>
          </p:nvPr>
        </p:nvSpPr>
        <p:spPr>
          <a:xfrm>
            <a:off x="838199" y="1825625"/>
            <a:ext cx="10963275" cy="4351338"/>
          </a:xfrm>
        </p:spPr>
        <p:txBody>
          <a:bodyPr>
            <a:normAutofit/>
          </a:bodyPr>
          <a:lstStyle/>
          <a:p>
            <a:pPr marL="0" indent="0">
              <a:buNone/>
            </a:pPr>
            <a:r>
              <a:rPr lang="nl-NL" b="1" dirty="0"/>
              <a:t>Waar let je op?</a:t>
            </a:r>
          </a:p>
          <a:p>
            <a:r>
              <a:rPr lang="nl-NL" dirty="0"/>
              <a:t> harde ondergrond (geen vloerbedekking). </a:t>
            </a:r>
          </a:p>
          <a:p>
            <a:r>
              <a:rPr lang="nl-NL" dirty="0"/>
              <a:t>zorg dat de weegschaal stevig </a:t>
            </a:r>
          </a:p>
          <a:p>
            <a:r>
              <a:rPr lang="nl-NL" dirty="0"/>
              <a:t>zonder belasting op nul staat.</a:t>
            </a:r>
          </a:p>
          <a:p>
            <a:r>
              <a:rPr lang="nl-NL" dirty="0"/>
              <a:t>bij aflezen mag de patiënt niet naar beneden kijken</a:t>
            </a:r>
          </a:p>
          <a:p>
            <a:r>
              <a:rPr lang="nl-NL" dirty="0"/>
              <a:t>laat de patiënt zich uitkleden. </a:t>
            </a:r>
          </a:p>
          <a:p>
            <a:pPr lvl="1"/>
            <a:r>
              <a:rPr lang="nl-NL" dirty="0"/>
              <a:t>Kinderen &lt; twee jaar naakt en zonder luier m.b.v. babyweegschaal</a:t>
            </a:r>
          </a:p>
          <a:p>
            <a:pPr lvl="1"/>
            <a:r>
              <a:rPr lang="nl-NL" dirty="0"/>
              <a:t>patiënt  &gt; 2 jaar in lichte kleding (ondergoed, geen luier) m.b.v. personenweegschaal</a:t>
            </a:r>
          </a:p>
        </p:txBody>
      </p:sp>
    </p:spTree>
    <p:extLst>
      <p:ext uri="{BB962C8B-B14F-4D97-AF65-F5344CB8AC3E}">
        <p14:creationId xmlns:p14="http://schemas.microsoft.com/office/powerpoint/2010/main" val="3568317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F950196-89F9-405D-93FC-E2798FE3A149}"/>
              </a:ext>
            </a:extLst>
          </p:cNvPr>
          <p:cNvSpPr>
            <a:spLocks noGrp="1"/>
          </p:cNvSpPr>
          <p:nvPr>
            <p:ph type="title"/>
          </p:nvPr>
        </p:nvSpPr>
        <p:spPr>
          <a:xfrm>
            <a:off x="838200" y="585216"/>
            <a:ext cx="10515600" cy="1325563"/>
          </a:xfrm>
        </p:spPr>
        <p:txBody>
          <a:bodyPr>
            <a:normAutofit/>
          </a:bodyPr>
          <a:lstStyle/>
          <a:p>
            <a:r>
              <a:rPr lang="nl-NL">
                <a:solidFill>
                  <a:schemeClr val="bg1"/>
                </a:solidFill>
              </a:rPr>
              <a:t>Opmerking BMI</a:t>
            </a:r>
          </a:p>
        </p:txBody>
      </p:sp>
      <p:pic>
        <p:nvPicPr>
          <p:cNvPr id="4" name="Afbeelding 3">
            <a:extLst>
              <a:ext uri="{FF2B5EF4-FFF2-40B4-BE49-F238E27FC236}">
                <a16:creationId xmlns:a16="http://schemas.microsoft.com/office/drawing/2014/main" id="{2BC841E4-509E-40ED-BEF4-B36D63CAF77A}"/>
              </a:ext>
            </a:extLst>
          </p:cNvPr>
          <p:cNvPicPr>
            <a:picLocks noChangeAspect="1"/>
          </p:cNvPicPr>
          <p:nvPr/>
        </p:nvPicPr>
        <p:blipFill rotWithShape="1">
          <a:blip r:embed="rId2"/>
          <a:srcRect r="754"/>
          <a:stretch/>
        </p:blipFill>
        <p:spPr>
          <a:xfrm>
            <a:off x="841248" y="2516777"/>
            <a:ext cx="6236208" cy="3660185"/>
          </a:xfrm>
          <a:prstGeom prst="rect">
            <a:avLst/>
          </a:prstGeom>
        </p:spPr>
      </p:pic>
      <p:sp>
        <p:nvSpPr>
          <p:cNvPr id="3" name="Tijdelijke aanduiding voor inhoud 2">
            <a:extLst>
              <a:ext uri="{FF2B5EF4-FFF2-40B4-BE49-F238E27FC236}">
                <a16:creationId xmlns:a16="http://schemas.microsoft.com/office/drawing/2014/main" id="{326298E6-04E7-4A1C-842F-81DDFC14684D}"/>
              </a:ext>
            </a:extLst>
          </p:cNvPr>
          <p:cNvSpPr>
            <a:spLocks noGrp="1"/>
          </p:cNvSpPr>
          <p:nvPr>
            <p:ph idx="1"/>
          </p:nvPr>
        </p:nvSpPr>
        <p:spPr>
          <a:xfrm>
            <a:off x="7546848" y="2516777"/>
            <a:ext cx="3803904" cy="3660185"/>
          </a:xfrm>
        </p:spPr>
        <p:txBody>
          <a:bodyPr anchor="ctr">
            <a:normAutofit/>
          </a:bodyPr>
          <a:lstStyle/>
          <a:p>
            <a:pPr marL="0" indent="0">
              <a:spcAft>
                <a:spcPts val="0"/>
              </a:spcAft>
              <a:buNone/>
            </a:pPr>
            <a:r>
              <a:rPr lang="nl-NL" sz="2200">
                <a:latin typeface="Calibri" panose="020F0502020204030204" pitchFamily="34" charset="0"/>
                <a:ea typeface="Calibri" panose="020F0502020204030204" pitchFamily="34" charset="0"/>
                <a:cs typeface="Times New Roman" panose="02020603050405020304" pitchFamily="18" charset="0"/>
              </a:rPr>
              <a:t>BMI Body Mass Index: bereken je de verhouding tussen lengte en gewicht bij een persoon Houdt alleen rekening met het gewicht van de persoon, maar zegt niets over de verhouding tussen spieren, botten en vetweefsel. </a:t>
            </a:r>
          </a:p>
          <a:p>
            <a:endParaRPr lang="nl-NL" sz="2200"/>
          </a:p>
        </p:txBody>
      </p:sp>
    </p:spTree>
    <p:extLst>
      <p:ext uri="{BB962C8B-B14F-4D97-AF65-F5344CB8AC3E}">
        <p14:creationId xmlns:p14="http://schemas.microsoft.com/office/powerpoint/2010/main" val="807813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A509F3B9-819C-4852-9883-6F63195A51E0}"/>
              </a:ext>
            </a:extLst>
          </p:cNvPr>
          <p:cNvSpPr>
            <a:spLocks noGrp="1"/>
          </p:cNvSpPr>
          <p:nvPr>
            <p:ph type="title"/>
          </p:nvPr>
        </p:nvSpPr>
        <p:spPr>
          <a:xfrm>
            <a:off x="804672" y="640263"/>
            <a:ext cx="5157216" cy="1344975"/>
          </a:xfrm>
        </p:spPr>
        <p:txBody>
          <a:bodyPr>
            <a:normAutofit/>
          </a:bodyPr>
          <a:lstStyle/>
          <a:p>
            <a:r>
              <a:rPr lang="nl-NL" sz="4000"/>
              <a:t>Wat betekent de uitslag?</a:t>
            </a:r>
          </a:p>
        </p:txBody>
      </p:sp>
      <p:sp>
        <p:nvSpPr>
          <p:cNvPr id="3" name="Tijdelijke aanduiding voor inhoud 2">
            <a:extLst>
              <a:ext uri="{FF2B5EF4-FFF2-40B4-BE49-F238E27FC236}">
                <a16:creationId xmlns:a16="http://schemas.microsoft.com/office/drawing/2014/main" id="{53A1CE45-0E1A-4D5A-BF94-7EB707961C17}"/>
              </a:ext>
            </a:extLst>
          </p:cNvPr>
          <p:cNvSpPr>
            <a:spLocks noGrp="1"/>
          </p:cNvSpPr>
          <p:nvPr>
            <p:ph idx="1"/>
          </p:nvPr>
        </p:nvSpPr>
        <p:spPr>
          <a:xfrm>
            <a:off x="804672" y="2121763"/>
            <a:ext cx="5157216" cy="3773010"/>
          </a:xfrm>
        </p:spPr>
        <p:txBody>
          <a:bodyPr>
            <a:normAutofit/>
          </a:bodyPr>
          <a:lstStyle/>
          <a:p>
            <a:r>
              <a:rPr lang="nl-NL" sz="1700"/>
              <a:t>Bij kinderen tot negentien jaar: groeidiagrammen van gewicht naar lengte en naar leeftijd van de jeugdgezondheidszorg </a:t>
            </a:r>
          </a:p>
          <a:p>
            <a:endParaRPr lang="nl-NL" sz="1700"/>
          </a:p>
          <a:p>
            <a:r>
              <a:rPr lang="nl-NL" sz="1700"/>
              <a:t>De BMI geeft aan of je gewicht gezond is in relatie tot je lengte. </a:t>
            </a:r>
          </a:p>
          <a:p>
            <a:r>
              <a:rPr lang="nl-NL" sz="1700"/>
              <a:t>Body Mass Index (BMI) lichaamsgewicht (in kilo’s) te delen door de lengte (in meters) in het kwadraat. </a:t>
            </a:r>
          </a:p>
          <a:p>
            <a:endParaRPr lang="nl-NL" sz="1700"/>
          </a:p>
          <a:p>
            <a:r>
              <a:rPr lang="nl-NL" sz="1700"/>
              <a:t>Voor iemand van 1,78 m lang en 80 kg zwaar is dat dus 80 : 1,78 = 44,94. Om de BMI te vinden deel je de uitkomst 44,94  daarna nogmaals door 1,78. De BMI wordt dan 44,94 : 1,78 = 25,25 </a:t>
            </a:r>
          </a:p>
        </p:txBody>
      </p:sp>
      <p:pic>
        <p:nvPicPr>
          <p:cNvPr id="4" name="Afbeelding 3">
            <a:extLst>
              <a:ext uri="{FF2B5EF4-FFF2-40B4-BE49-F238E27FC236}">
                <a16:creationId xmlns:a16="http://schemas.microsoft.com/office/drawing/2014/main" id="{4E9E7802-43B0-441D-9A38-2BE60E757A6E}"/>
              </a:ext>
            </a:extLst>
          </p:cNvPr>
          <p:cNvPicPr>
            <a:picLocks noChangeAspect="1"/>
          </p:cNvPicPr>
          <p:nvPr/>
        </p:nvPicPr>
        <p:blipFill>
          <a:blip r:embed="rId2"/>
          <a:stretch>
            <a:fillRect/>
          </a:stretch>
        </p:blipFill>
        <p:spPr>
          <a:xfrm>
            <a:off x="6969642" y="982794"/>
            <a:ext cx="4736963" cy="4736963"/>
          </a:xfrm>
          <a:prstGeom prst="rect">
            <a:avLst/>
          </a:prstGeom>
        </p:spPr>
      </p:pic>
    </p:spTree>
    <p:extLst>
      <p:ext uri="{BB962C8B-B14F-4D97-AF65-F5344CB8AC3E}">
        <p14:creationId xmlns:p14="http://schemas.microsoft.com/office/powerpoint/2010/main" val="421422977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0FC60-DA93-4D7B-98D4-203E9391E912}"/>
              </a:ext>
            </a:extLst>
          </p:cNvPr>
          <p:cNvSpPr>
            <a:spLocks noGrp="1"/>
          </p:cNvSpPr>
          <p:nvPr>
            <p:ph type="title"/>
          </p:nvPr>
        </p:nvSpPr>
        <p:spPr>
          <a:xfrm>
            <a:off x="838200" y="365125"/>
            <a:ext cx="10937240" cy="1325563"/>
          </a:xfrm>
        </p:spPr>
        <p:txBody>
          <a:bodyPr/>
          <a:lstStyle/>
          <a:p>
            <a:r>
              <a:rPr lang="nl-NL" dirty="0"/>
              <a:t>Taille-heupratio of Middel Heup Ratio = MHR).</a:t>
            </a:r>
          </a:p>
        </p:txBody>
      </p:sp>
      <p:sp>
        <p:nvSpPr>
          <p:cNvPr id="3" name="Tijdelijke aanduiding voor inhoud 2">
            <a:extLst>
              <a:ext uri="{FF2B5EF4-FFF2-40B4-BE49-F238E27FC236}">
                <a16:creationId xmlns:a16="http://schemas.microsoft.com/office/drawing/2014/main" id="{7BD98F07-1CDD-4FEE-8235-2BB484A8D23C}"/>
              </a:ext>
            </a:extLst>
          </p:cNvPr>
          <p:cNvSpPr>
            <a:spLocks noGrp="1"/>
          </p:cNvSpPr>
          <p:nvPr>
            <p:ph idx="1"/>
          </p:nvPr>
        </p:nvSpPr>
        <p:spPr/>
        <p:txBody>
          <a:bodyPr>
            <a:normAutofit/>
          </a:bodyPr>
          <a:lstStyle/>
          <a:p>
            <a:r>
              <a:rPr lang="nl-NL" dirty="0"/>
              <a:t>Vaak wordt ook de buikomtrek en/of de taille-heupratio (</a:t>
            </a:r>
            <a:r>
              <a:rPr lang="nl-NL" dirty="0">
                <a:solidFill>
                  <a:srgbClr val="FF0000"/>
                </a:solidFill>
              </a:rPr>
              <a:t>buikomtrek gedeeld door de heupomtrek</a:t>
            </a:r>
            <a:r>
              <a:rPr lang="nl-NL" dirty="0"/>
              <a:t> gemeten om de mate van overgewicht te bepalen. </a:t>
            </a:r>
          </a:p>
          <a:p>
            <a:endParaRPr lang="nl-NL" dirty="0"/>
          </a:p>
          <a:p>
            <a:r>
              <a:rPr lang="nl-NL" b="1" dirty="0"/>
              <a:t>Buikomtrek:</a:t>
            </a:r>
            <a:r>
              <a:rPr lang="nl-NL" dirty="0"/>
              <a:t> uitgestrekte staande houding, met voeten 25-30 cm uit elkaar. Meet op de blote huid aan het einde van een </a:t>
            </a:r>
            <a:r>
              <a:rPr lang="nl-NL" u="sng" dirty="0"/>
              <a:t>normale uitademing</a:t>
            </a:r>
            <a:r>
              <a:rPr lang="nl-NL" dirty="0"/>
              <a:t>, door een meetlint met </a:t>
            </a:r>
            <a:r>
              <a:rPr lang="nl-NL" u="sng" dirty="0"/>
              <a:t>centimeterverdeling ter hoogte van de navel om de buik </a:t>
            </a:r>
            <a:r>
              <a:rPr lang="nl-NL" dirty="0"/>
              <a:t>te houden. Let erop dat het meetlint geen druk op de buik mag uitoefenen. Meet tweemaal en noteer de gemiddelde waarde, afgerond op een halve centimeter</a:t>
            </a:r>
          </a:p>
        </p:txBody>
      </p:sp>
    </p:spTree>
    <p:extLst>
      <p:ext uri="{BB962C8B-B14F-4D97-AF65-F5344CB8AC3E}">
        <p14:creationId xmlns:p14="http://schemas.microsoft.com/office/powerpoint/2010/main" val="2859769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92AB7-2AA6-4A2B-868C-400F5B224AF7}"/>
              </a:ext>
            </a:extLst>
          </p:cNvPr>
          <p:cNvSpPr>
            <a:spLocks noGrp="1"/>
          </p:cNvSpPr>
          <p:nvPr>
            <p:ph type="title"/>
          </p:nvPr>
        </p:nvSpPr>
        <p:spPr/>
        <p:txBody>
          <a:bodyPr/>
          <a:lstStyle/>
          <a:p>
            <a:r>
              <a:rPr lang="nl-NL" dirty="0"/>
              <a:t>Buikomtrek en taille-heupratio</a:t>
            </a:r>
          </a:p>
        </p:txBody>
      </p:sp>
      <p:sp>
        <p:nvSpPr>
          <p:cNvPr id="3" name="Tijdelijke aanduiding voor inhoud 2">
            <a:extLst>
              <a:ext uri="{FF2B5EF4-FFF2-40B4-BE49-F238E27FC236}">
                <a16:creationId xmlns:a16="http://schemas.microsoft.com/office/drawing/2014/main" id="{175EAC8C-4BDB-44C9-A317-B801BF4EAA7D}"/>
              </a:ext>
            </a:extLst>
          </p:cNvPr>
          <p:cNvSpPr>
            <a:spLocks noGrp="1"/>
          </p:cNvSpPr>
          <p:nvPr>
            <p:ph idx="1"/>
          </p:nvPr>
        </p:nvSpPr>
        <p:spPr/>
        <p:txBody>
          <a:bodyPr/>
          <a:lstStyle/>
          <a:p>
            <a:r>
              <a:rPr lang="nl-NL" dirty="0"/>
              <a:t>De </a:t>
            </a:r>
            <a:r>
              <a:rPr lang="nl-NL" b="1" dirty="0"/>
              <a:t>heupomtrek </a:t>
            </a:r>
            <a:r>
              <a:rPr lang="nl-NL" dirty="0"/>
              <a:t>wordt gemeten met het meetlint over het breedste punt van de heupen. </a:t>
            </a:r>
          </a:p>
          <a:p>
            <a:endParaRPr lang="nl-NL" dirty="0"/>
          </a:p>
          <a:p>
            <a:endParaRPr lang="nl-NL" dirty="0"/>
          </a:p>
        </p:txBody>
      </p:sp>
      <p:pic>
        <p:nvPicPr>
          <p:cNvPr id="4" name="Afbeelding 3">
            <a:extLst>
              <a:ext uri="{FF2B5EF4-FFF2-40B4-BE49-F238E27FC236}">
                <a16:creationId xmlns:a16="http://schemas.microsoft.com/office/drawing/2014/main" id="{01E1012B-B23E-4545-AA2D-A4C7A7592509}"/>
              </a:ext>
            </a:extLst>
          </p:cNvPr>
          <p:cNvPicPr>
            <a:picLocks noChangeAspect="1"/>
          </p:cNvPicPr>
          <p:nvPr/>
        </p:nvPicPr>
        <p:blipFill>
          <a:blip r:embed="rId2"/>
          <a:stretch>
            <a:fillRect/>
          </a:stretch>
        </p:blipFill>
        <p:spPr>
          <a:xfrm>
            <a:off x="1015346" y="3047138"/>
            <a:ext cx="3078971" cy="2601821"/>
          </a:xfrm>
          <a:prstGeom prst="rect">
            <a:avLst/>
          </a:prstGeom>
        </p:spPr>
      </p:pic>
      <p:pic>
        <p:nvPicPr>
          <p:cNvPr id="5" name="Afbeelding 4">
            <a:extLst>
              <a:ext uri="{FF2B5EF4-FFF2-40B4-BE49-F238E27FC236}">
                <a16:creationId xmlns:a16="http://schemas.microsoft.com/office/drawing/2014/main" id="{C84D2C43-F2C4-49A3-8A37-DD14D38BCE37}"/>
              </a:ext>
            </a:extLst>
          </p:cNvPr>
          <p:cNvPicPr>
            <a:picLocks noChangeAspect="1"/>
          </p:cNvPicPr>
          <p:nvPr/>
        </p:nvPicPr>
        <p:blipFill>
          <a:blip r:embed="rId3"/>
          <a:stretch>
            <a:fillRect/>
          </a:stretch>
        </p:blipFill>
        <p:spPr>
          <a:xfrm>
            <a:off x="4648106" y="2641599"/>
            <a:ext cx="6229443" cy="3387725"/>
          </a:xfrm>
          <a:prstGeom prst="rect">
            <a:avLst/>
          </a:prstGeom>
        </p:spPr>
      </p:pic>
    </p:spTree>
    <p:extLst>
      <p:ext uri="{BB962C8B-B14F-4D97-AF65-F5344CB8AC3E}">
        <p14:creationId xmlns:p14="http://schemas.microsoft.com/office/powerpoint/2010/main" val="3809113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DB020E-56F5-4740-BB32-5FC588A69B32}"/>
              </a:ext>
            </a:extLst>
          </p:cNvPr>
          <p:cNvSpPr>
            <a:spLocks noGrp="1"/>
          </p:cNvSpPr>
          <p:nvPr>
            <p:ph type="title"/>
          </p:nvPr>
        </p:nvSpPr>
        <p:spPr/>
        <p:txBody>
          <a:bodyPr>
            <a:normAutofit/>
          </a:bodyPr>
          <a:lstStyle/>
          <a:p>
            <a:r>
              <a:rPr lang="nl-NL"/>
              <a:t>Appel of Peer?</a:t>
            </a:r>
            <a:endParaRPr lang="nl-NL" dirty="0"/>
          </a:p>
        </p:txBody>
      </p:sp>
      <p:sp>
        <p:nvSpPr>
          <p:cNvPr id="3" name="Tijdelijke aanduiding voor inhoud 2">
            <a:extLst>
              <a:ext uri="{FF2B5EF4-FFF2-40B4-BE49-F238E27FC236}">
                <a16:creationId xmlns:a16="http://schemas.microsoft.com/office/drawing/2014/main" id="{80FFC95E-D925-4E25-A9BE-9BC0EB948588}"/>
              </a:ext>
            </a:extLst>
          </p:cNvPr>
          <p:cNvSpPr>
            <a:spLocks noGrp="1"/>
          </p:cNvSpPr>
          <p:nvPr>
            <p:ph idx="1"/>
          </p:nvPr>
        </p:nvSpPr>
        <p:spPr/>
        <p:txBody>
          <a:bodyPr/>
          <a:lstStyle/>
          <a:p>
            <a:pPr marL="0" indent="0">
              <a:buNone/>
            </a:pPr>
            <a:r>
              <a:rPr lang="nl-NL" dirty="0"/>
              <a:t>Afhankelijk van je lichaamstype sla je namelijk op andere plaatsen vet op. </a:t>
            </a:r>
          </a:p>
        </p:txBody>
      </p:sp>
      <p:pic>
        <p:nvPicPr>
          <p:cNvPr id="4" name="Afbeelding 3">
            <a:extLst>
              <a:ext uri="{FF2B5EF4-FFF2-40B4-BE49-F238E27FC236}">
                <a16:creationId xmlns:a16="http://schemas.microsoft.com/office/drawing/2014/main" id="{0D3D2594-999D-4A04-BAF7-E69FCB7904CA}"/>
              </a:ext>
            </a:extLst>
          </p:cNvPr>
          <p:cNvPicPr>
            <a:picLocks noChangeAspect="1"/>
          </p:cNvPicPr>
          <p:nvPr/>
        </p:nvPicPr>
        <p:blipFill>
          <a:blip r:embed="rId2"/>
          <a:stretch>
            <a:fillRect/>
          </a:stretch>
        </p:blipFill>
        <p:spPr>
          <a:xfrm>
            <a:off x="860096" y="3429001"/>
            <a:ext cx="3253605" cy="2423160"/>
          </a:xfrm>
          <a:prstGeom prst="rect">
            <a:avLst/>
          </a:prstGeom>
        </p:spPr>
      </p:pic>
      <p:pic>
        <p:nvPicPr>
          <p:cNvPr id="5" name="Afbeelding 4">
            <a:extLst>
              <a:ext uri="{FF2B5EF4-FFF2-40B4-BE49-F238E27FC236}">
                <a16:creationId xmlns:a16="http://schemas.microsoft.com/office/drawing/2014/main" id="{F24CBC87-33F5-4AAE-BB21-7077BFEFEE48}"/>
              </a:ext>
            </a:extLst>
          </p:cNvPr>
          <p:cNvPicPr>
            <a:picLocks noChangeAspect="1"/>
          </p:cNvPicPr>
          <p:nvPr/>
        </p:nvPicPr>
        <p:blipFill>
          <a:blip r:embed="rId3"/>
          <a:stretch>
            <a:fillRect/>
          </a:stretch>
        </p:blipFill>
        <p:spPr>
          <a:xfrm>
            <a:off x="4783892" y="3479085"/>
            <a:ext cx="2486623" cy="2423160"/>
          </a:xfrm>
          <a:prstGeom prst="rect">
            <a:avLst/>
          </a:prstGeom>
        </p:spPr>
      </p:pic>
      <p:pic>
        <p:nvPicPr>
          <p:cNvPr id="6" name="Afbeelding 5">
            <a:extLst>
              <a:ext uri="{FF2B5EF4-FFF2-40B4-BE49-F238E27FC236}">
                <a16:creationId xmlns:a16="http://schemas.microsoft.com/office/drawing/2014/main" id="{D8AF5D49-08C4-4E4F-A1FB-9375BD585862}"/>
              </a:ext>
            </a:extLst>
          </p:cNvPr>
          <p:cNvPicPr>
            <a:picLocks noChangeAspect="1"/>
          </p:cNvPicPr>
          <p:nvPr/>
        </p:nvPicPr>
        <p:blipFill>
          <a:blip r:embed="rId4"/>
          <a:stretch>
            <a:fillRect/>
          </a:stretch>
        </p:blipFill>
        <p:spPr>
          <a:xfrm>
            <a:off x="7842362" y="3479085"/>
            <a:ext cx="2703653" cy="2373075"/>
          </a:xfrm>
          <a:prstGeom prst="rect">
            <a:avLst/>
          </a:prstGeom>
        </p:spPr>
      </p:pic>
    </p:spTree>
    <p:extLst>
      <p:ext uri="{BB962C8B-B14F-4D97-AF65-F5344CB8AC3E}">
        <p14:creationId xmlns:p14="http://schemas.microsoft.com/office/powerpoint/2010/main" val="332533530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747</Words>
  <Application>Microsoft Office PowerPoint</Application>
  <PresentationFormat>Breedbeeld</PresentationFormat>
  <Paragraphs>64</Paragraphs>
  <Slides>13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Calibri Light</vt:lpstr>
      <vt:lpstr>Wingdings</vt:lpstr>
      <vt:lpstr>Kantoorthema</vt:lpstr>
      <vt:lpstr>Wegen en Meten</vt:lpstr>
      <vt:lpstr>Waarom wegen en meten?</vt:lpstr>
      <vt:lpstr>Binnen welke werkvelden worden de patiënten gewogen of gemeten?</vt:lpstr>
      <vt:lpstr>Uitvoering wegen</vt:lpstr>
      <vt:lpstr>Opmerking BMI</vt:lpstr>
      <vt:lpstr>Wat betekent de uitslag?</vt:lpstr>
      <vt:lpstr>Taille-heupratio of Middel Heup Ratio = MHR).</vt:lpstr>
      <vt:lpstr>Buikomtrek en taille-heupratio</vt:lpstr>
      <vt:lpstr>Appel of Peer?</vt:lpstr>
      <vt:lpstr>Wat zegt jouw lichaamstype over je gezondheid? Zandloper, peer, appel ?</vt:lpstr>
      <vt:lpstr>Bepalen van de Lichaamslengte</vt:lpstr>
      <vt:lpstr>Lengte</vt:lpstr>
      <vt:lpstr>Bepalen lichaamslengte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Wegen en Meten</dc:title>
  <dc:creator>Bouke Cuperus</dc:creator>
  <cp:lastModifiedBy>Bouke Cuperus</cp:lastModifiedBy>
  <cp:revision>5</cp:revision>
  <dcterms:created xsi:type="dcterms:W3CDTF">2020-09-18T08:09:00Z</dcterms:created>
  <dcterms:modified xsi:type="dcterms:W3CDTF">2020-09-18T09:48:51Z</dcterms:modified>
</cp:coreProperties>
</file>